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70" r:id="rId5"/>
    <p:sldId id="276" r:id="rId6"/>
    <p:sldId id="277" r:id="rId7"/>
    <p:sldId id="278" r:id="rId8"/>
    <p:sldId id="271" r:id="rId9"/>
    <p:sldId id="272" r:id="rId10"/>
    <p:sldId id="279" r:id="rId11"/>
    <p:sldId id="273" r:id="rId12"/>
    <p:sldId id="280" r:id="rId13"/>
    <p:sldId id="274" r:id="rId14"/>
    <p:sldId id="281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2935E-26E7-4F26-B63C-82BB1DD047D5}" type="datetimeFigureOut">
              <a:rPr lang="nl-BE" smtClean="0"/>
              <a:pPr/>
              <a:t>12/12/2013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7A97F-822B-4646-9C55-7DC44CB9AAD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437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97F-822B-4646-9C55-7DC44CB9AAD8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 smtClean="0"/>
              <a:t>Marieke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97F-822B-4646-9C55-7DC44CB9AAD8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Céline</a:t>
            </a: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97F-822B-4646-9C55-7DC44CB9AAD8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97F-822B-4646-9C55-7DC44CB9AAD8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163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Céline</a:t>
            </a: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97F-822B-4646-9C55-7DC44CB9AAD8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Marieke</a:t>
            </a: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97F-822B-4646-9C55-7DC44CB9AAD8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 smtClean="0"/>
              <a:t>Marieke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97F-822B-4646-9C55-7DC44CB9AAD8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 smtClean="0"/>
              <a:t>Marieke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97F-822B-4646-9C55-7DC44CB9AAD8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Céline</a:t>
            </a: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97F-822B-4646-9C55-7DC44CB9AAD8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 smtClean="0"/>
              <a:t>Céline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97F-822B-4646-9C55-7DC44CB9AAD8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 smtClean="0"/>
              <a:t>Marieke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97F-822B-4646-9C55-7DC44CB9AAD8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Céline</a:t>
            </a: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97F-822B-4646-9C55-7DC44CB9AAD8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E3F6-A632-4D87-AE2B-DF5034B2D54C}" type="datetime1">
              <a:rPr lang="nl-BE" smtClean="0"/>
              <a:pPr/>
              <a:t>12/12/2013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DD9C-2079-4C25-BCE3-800C980771A5}" type="datetime1">
              <a:rPr lang="nl-BE" smtClean="0"/>
              <a:pPr/>
              <a:t>12/12/2013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7DA8-7C13-410E-A86D-63BDB53247C5}" type="datetime1">
              <a:rPr lang="nl-BE" smtClean="0"/>
              <a:pPr/>
              <a:t>12/12/2013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>
              <a:defRPr sz="4800" cap="sm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  <a:extLst/>
          </a:lstStyle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954F-5312-4A29-AA53-63A67186AF54}" type="datetime1">
              <a:rPr lang="nl-BE" smtClean="0"/>
              <a:pPr/>
              <a:t>12/12/2013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808D-4A73-4065-A38E-3BA6D9F375BC}" type="datetime1">
              <a:rPr lang="nl-BE" smtClean="0"/>
              <a:pPr/>
              <a:t>12/12/2013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 marL="633222" indent="-514350">
              <a:buFont typeface="+mj-lt"/>
              <a:buAutoNum type="arabicParenR"/>
              <a:defRPr sz="2800">
                <a:solidFill>
                  <a:schemeClr val="accent1"/>
                </a:solidFill>
              </a:defRPr>
            </a:lvl1pPr>
            <a:lvl2pPr marL="914400" indent="-457200">
              <a:buFont typeface="+mj-lt"/>
              <a:buAutoNum type="arabicParenR"/>
              <a:defRPr sz="2400">
                <a:solidFill>
                  <a:schemeClr val="accent1"/>
                </a:solidFill>
              </a:defRPr>
            </a:lvl2pPr>
            <a:lvl3pPr marL="1225296" indent="-457200">
              <a:buFont typeface="+mj-lt"/>
              <a:buAutoNum type="arabicParenR"/>
              <a:defRPr sz="2000">
                <a:solidFill>
                  <a:schemeClr val="accent1"/>
                </a:solidFill>
              </a:defRPr>
            </a:lvl3pPr>
            <a:lvl4pPr marL="1376172" indent="-342900">
              <a:buFont typeface="+mj-lt"/>
              <a:buAutoNum type="arabicParenR"/>
              <a:defRPr sz="1800">
                <a:solidFill>
                  <a:schemeClr val="accent1"/>
                </a:solidFill>
              </a:defRPr>
            </a:lvl4pPr>
            <a:lvl5pPr marL="1586484" indent="-342900">
              <a:buFont typeface="+mj-lt"/>
              <a:buAutoNum type="arabicParenR"/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925C-20ED-4D67-B700-9A22A1DD4F6B}" type="datetime1">
              <a:rPr lang="nl-BE" smtClean="0"/>
              <a:pPr/>
              <a:t>12/12/2013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 marL="576072" indent="-457200">
              <a:buFont typeface="+mj-lt"/>
              <a:buAutoNum type="arabicParenR"/>
              <a:defRPr sz="2400">
                <a:solidFill>
                  <a:schemeClr val="accent1"/>
                </a:solidFill>
              </a:defRPr>
            </a:lvl1pPr>
            <a:lvl2pPr marL="914400" indent="-457200">
              <a:buFont typeface="+mj-lt"/>
              <a:buAutoNum type="arabicParenR"/>
              <a:defRPr sz="2000">
                <a:solidFill>
                  <a:schemeClr val="accent1"/>
                </a:solidFill>
              </a:defRPr>
            </a:lvl2pPr>
            <a:lvl3pPr marL="1110996" indent="-342900">
              <a:buFont typeface="+mj-lt"/>
              <a:buAutoNum type="arabicParenR"/>
              <a:defRPr sz="1800">
                <a:solidFill>
                  <a:schemeClr val="accent1"/>
                </a:solidFill>
              </a:defRPr>
            </a:lvl3pPr>
            <a:lvl4pPr marL="1376172" indent="-342900">
              <a:buFont typeface="+mj-lt"/>
              <a:buAutoNum type="arabicParenR"/>
              <a:defRPr sz="1600">
                <a:solidFill>
                  <a:schemeClr val="accent1"/>
                </a:solidFill>
              </a:defRPr>
            </a:lvl4pPr>
            <a:lvl5pPr marL="1586484" indent="-342900">
              <a:buFont typeface="+mj-lt"/>
              <a:buAutoNum type="arabicParenR"/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B8BE-6EE9-49AE-A39E-CCEC8F90B895}" type="datetime1">
              <a:rPr lang="nl-BE" smtClean="0"/>
              <a:pPr/>
              <a:t>12/12/2013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48DC-F6C4-494D-BB01-034718D46F4E}" type="datetime1">
              <a:rPr lang="nl-BE" smtClean="0"/>
              <a:pPr/>
              <a:t>12/12/2013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88A3-9536-4FD8-A2CB-2C23694735F9}" type="datetime1">
              <a:rPr lang="nl-BE" smtClean="0"/>
              <a:pPr/>
              <a:t>12/12/2013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2A35-7901-4BA4-BD00-1607AD9EFC3A}" type="datetime1">
              <a:rPr lang="nl-BE" smtClean="0"/>
              <a:pPr/>
              <a:t>12/12/2013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2D12E0E-769C-45BF-AC7D-B01F6EC1B386}" type="datetime1">
              <a:rPr lang="nl-BE" smtClean="0"/>
              <a:pPr/>
              <a:t>12/12/2013</a:t>
            </a:fld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41355A2-843D-4E17-BDFE-A30AC6F77B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7BBD00E-B2B9-43C3-B7BD-88F5A0D388F8}" type="datetime1">
              <a:rPr lang="nl-BE" smtClean="0"/>
              <a:pPr/>
              <a:t>12/12/2013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41355A2-843D-4E17-BDFE-A30AC6F77B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witter.com/CarrefourFrance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witter.com/CarrefourFranc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witter.com/belgacom_eva_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witter.com/Peugeo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witter.com/belgacom_eva_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witter.com/CarrefourFran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witter.com/mobistarF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witter.com/CarrefourFranc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witter.com/CarrefourFrac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witter.com/CarrefourFra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4000" cy="1368152"/>
          </a:xfrm>
        </p:spPr>
        <p:txBody>
          <a:bodyPr>
            <a:normAutofit/>
          </a:bodyPr>
          <a:lstStyle/>
          <a:p>
            <a:pPr algn="ctr"/>
            <a:r>
              <a:rPr lang="nl-BE" sz="5400" cap="small" dirty="0" err="1" smtClean="0"/>
              <a:t>Webcare</a:t>
            </a:r>
            <a:r>
              <a:rPr lang="nl-BE" sz="5400" cap="small" dirty="0" smtClean="0"/>
              <a:t> analyse </a:t>
            </a:r>
            <a:r>
              <a:rPr lang="nl-BE" sz="5400" cap="small" dirty="0" err="1" smtClean="0"/>
              <a:t>par</a:t>
            </a:r>
            <a:r>
              <a:rPr lang="nl-BE" sz="5400" cap="small" dirty="0" smtClean="0"/>
              <a:t> </a:t>
            </a:r>
            <a:r>
              <a:rPr lang="nl-BE" sz="5400" cap="small" dirty="0" err="1" smtClean="0"/>
              <a:t>Twitter</a:t>
            </a:r>
            <a:endParaRPr lang="nl-BE" sz="5400" cap="smal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96136" y="5301208"/>
            <a:ext cx="3275856" cy="1499616"/>
          </a:xfrm>
        </p:spPr>
        <p:txBody>
          <a:bodyPr/>
          <a:lstStyle/>
          <a:p>
            <a:pPr algn="r"/>
            <a:r>
              <a:rPr lang="nl-BE" sz="2400" dirty="0" smtClean="0"/>
              <a:t>Marieke De Temmerman</a:t>
            </a:r>
            <a:br>
              <a:rPr lang="nl-BE" sz="2400" dirty="0" smtClean="0"/>
            </a:br>
            <a:r>
              <a:rPr lang="nl-BE" sz="2400" dirty="0" smtClean="0"/>
              <a:t>Céline Desante</a:t>
            </a:r>
          </a:p>
          <a:p>
            <a:endParaRPr lang="nl-BE" sz="2400" dirty="0" smtClean="0"/>
          </a:p>
          <a:p>
            <a:pPr algn="r"/>
            <a:r>
              <a:rPr lang="nl-BE" sz="2400" dirty="0" smtClean="0"/>
              <a:t>3MAS</a:t>
            </a:r>
            <a:endParaRPr lang="nl-BE" sz="2400" dirty="0"/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5229200"/>
            <a:ext cx="4067944" cy="1224136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BE" sz="2000" noProof="0" dirty="0" smtClean="0">
                <a:solidFill>
                  <a:srgbClr val="FFFFFF"/>
                </a:solidFill>
              </a:rPr>
              <a:t>* BC Frans 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20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Nieuwste</a:t>
            </a:r>
            <a:r>
              <a:rPr kumimoji="0" lang="nl-BE" sz="2000" b="0" i="0" u="none" strike="noStrike" kern="120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trends in online relatie- en reputatiemanagement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45" y="72008"/>
            <a:ext cx="1536127" cy="15567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blague / une satire</a:t>
            </a:r>
            <a:endParaRPr lang="nl-BE" sz="44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 smtClean="0"/>
              <a:t>S’excuser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Donner </a:t>
            </a:r>
            <a:r>
              <a:rPr lang="nl-BE" dirty="0" err="1" smtClean="0"/>
              <a:t>le</a:t>
            </a:r>
            <a:r>
              <a:rPr lang="nl-BE" dirty="0" smtClean="0"/>
              <a:t> </a:t>
            </a:r>
            <a:r>
              <a:rPr lang="nl-BE" dirty="0" err="1" smtClean="0"/>
              <a:t>numéro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OK</a:t>
            </a:r>
          </a:p>
          <a:p>
            <a:endParaRPr lang="nl-BE" dirty="0"/>
          </a:p>
          <a:p>
            <a:r>
              <a:rPr lang="nl-BE" dirty="0" smtClean="0"/>
              <a:t>/</a:t>
            </a:r>
            <a:endParaRPr lang="nl-BE" dirty="0"/>
          </a:p>
          <a:p>
            <a:endParaRPr lang="nl-BE" dirty="0" smtClean="0"/>
          </a:p>
        </p:txBody>
      </p:sp>
      <p:pic>
        <p:nvPicPr>
          <p:cNvPr id="5" name="Afbeelding 4" descr="C:\Users\Marieke\Dropbox\Screenshots\Screenshot 2013-12-09 10.00.32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3" t="16880" r="10489"/>
          <a:stretch/>
        </p:blipFill>
        <p:spPr bwMode="auto">
          <a:xfrm>
            <a:off x="4932040" y="1484784"/>
            <a:ext cx="3413879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 descr="C:\Users\Marieke\Dropbox\Screenshots\Screenshot 2013-12-09 10.00.44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3" t="53708" r="10638"/>
          <a:stretch/>
        </p:blipFill>
        <p:spPr bwMode="auto">
          <a:xfrm>
            <a:off x="4932040" y="5157192"/>
            <a:ext cx="3384376" cy="1944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74194" y="6453336"/>
            <a:ext cx="3606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>
                <a:hlinkClick r:id="rId5"/>
              </a:rPr>
              <a:t>https://twitter.com/CarrefourFrance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43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mensonge  / une rumeur inexact</a:t>
            </a:r>
            <a:endParaRPr lang="nl-BE" sz="430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 smtClean="0"/>
              <a:t>Au cœur du problème</a:t>
            </a:r>
            <a:br>
              <a:rPr lang="fr-BE" dirty="0" smtClean="0"/>
            </a:br>
            <a:r>
              <a:rPr lang="fr-BE" dirty="0" smtClean="0"/>
              <a:t>Savoir tout</a:t>
            </a:r>
          </a:p>
          <a:p>
            <a:endParaRPr lang="fr-BE" dirty="0" smtClean="0"/>
          </a:p>
          <a:p>
            <a:r>
              <a:rPr lang="fr-BE" dirty="0" smtClean="0"/>
              <a:t> OK</a:t>
            </a:r>
          </a:p>
          <a:p>
            <a:endParaRPr lang="fr-BE" dirty="0" smtClean="0"/>
          </a:p>
          <a:p>
            <a:r>
              <a:rPr lang="fr-BE" dirty="0" smtClean="0"/>
              <a:t>/</a:t>
            </a:r>
            <a:endParaRPr lang="fr-BE" dirty="0"/>
          </a:p>
        </p:txBody>
      </p:sp>
      <p:pic>
        <p:nvPicPr>
          <p:cNvPr id="5" name="Afbeelding 4" descr="C:\Users\Marieke\Dropbox\Screenshots\Screenshot 2013-12-09 09.39.3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4" t="24808" r="10338" b="14834"/>
          <a:stretch/>
        </p:blipFill>
        <p:spPr bwMode="auto">
          <a:xfrm>
            <a:off x="4572000" y="1772816"/>
            <a:ext cx="4499992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5331" y="6453336"/>
            <a:ext cx="365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>
                <a:hlinkClick r:id="rId4"/>
              </a:rPr>
              <a:t>https://</a:t>
            </a:r>
            <a:r>
              <a:rPr lang="nl-NL" u="sng" dirty="0" smtClean="0">
                <a:hlinkClick r:id="rId4"/>
              </a:rPr>
              <a:t>twitter.com/CarrefourFrance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message (partiellement) positif  concernant  le contenu et l’intonation</a:t>
            </a:r>
            <a:endParaRPr lang="nl-BE" sz="36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466728" cy="4623816"/>
          </a:xfrm>
        </p:spPr>
        <p:txBody>
          <a:bodyPr/>
          <a:lstStyle/>
          <a:p>
            <a:r>
              <a:rPr lang="fr-BE" dirty="0" smtClean="0"/>
              <a:t>Remercier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fr-BE" dirty="0" smtClean="0"/>
              <a:t>S’adresser</a:t>
            </a:r>
            <a:r>
              <a:rPr lang="nl-BE" dirty="0" smtClean="0"/>
              <a:t> </a:t>
            </a:r>
            <a:r>
              <a:rPr lang="fr-BE" dirty="0" smtClean="0"/>
              <a:t>personnelle</a:t>
            </a:r>
          </a:p>
          <a:p>
            <a:endParaRPr lang="nl-BE" dirty="0" smtClean="0"/>
          </a:p>
          <a:p>
            <a:r>
              <a:rPr lang="nl-BE" dirty="0" smtClean="0"/>
              <a:t>OK </a:t>
            </a:r>
            <a:r>
              <a:rPr lang="fr-BE" dirty="0">
                <a:sym typeface="Wingdings" pitchFamily="2" charset="2"/>
              </a:rPr>
              <a:t></a:t>
            </a:r>
            <a:r>
              <a:rPr lang="nl-BE" dirty="0" smtClean="0"/>
              <a:t> </a:t>
            </a:r>
            <a:r>
              <a:rPr lang="nl-BE" dirty="0" err="1" smtClean="0"/>
              <a:t>positif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/>
              <a:t>/</a:t>
            </a:r>
          </a:p>
        </p:txBody>
      </p:sp>
      <p:pic>
        <p:nvPicPr>
          <p:cNvPr id="5" name="Afbeelding 4" descr="Macintosh HD:Users:Marieke:Dropbox:Screenshots:Screenshot 2013-11-27 11.42.2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41" y="1772816"/>
            <a:ext cx="5077063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245331" y="6453336"/>
            <a:ext cx="3804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>
                <a:hlinkClick r:id="rId4"/>
              </a:rPr>
              <a:t>https://twitter.com/belgacom_eva_FR</a:t>
            </a:r>
            <a:endParaRPr lang="nl-NL" dirty="0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déclaration de quelqu’un qui est satisfait de l’organisation, produit ou service</a:t>
            </a:r>
            <a:endParaRPr lang="nl-BE" sz="360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 smtClean="0"/>
              <a:t>‘Merci’</a:t>
            </a:r>
            <a:br>
              <a:rPr lang="fr-BE" dirty="0" smtClean="0"/>
            </a:br>
            <a:endParaRPr lang="fr-BE" dirty="0" smtClean="0"/>
          </a:p>
          <a:p>
            <a:r>
              <a:rPr lang="fr-BE" dirty="0" smtClean="0"/>
              <a:t>OK </a:t>
            </a:r>
            <a:r>
              <a:rPr lang="fr-BE" dirty="0" smtClean="0">
                <a:sym typeface="Wingdings" pitchFamily="2" charset="2"/>
              </a:rPr>
              <a:t> court</a:t>
            </a:r>
            <a:br>
              <a:rPr lang="fr-BE" dirty="0" smtClean="0">
                <a:sym typeface="Wingdings" pitchFamily="2" charset="2"/>
              </a:rPr>
            </a:br>
            <a:r>
              <a:rPr lang="fr-BE" dirty="0" smtClean="0">
                <a:sym typeface="Wingdings" pitchFamily="2" charset="2"/>
              </a:rPr>
              <a:t>Faire de la publicité</a:t>
            </a:r>
            <a:br>
              <a:rPr lang="fr-BE" dirty="0" smtClean="0">
                <a:sym typeface="Wingdings" pitchFamily="2" charset="2"/>
              </a:rPr>
            </a:br>
            <a:endParaRPr lang="fr-BE" dirty="0" smtClean="0">
              <a:sym typeface="Wingdings" pitchFamily="2" charset="2"/>
            </a:endParaRPr>
          </a:p>
          <a:p>
            <a:r>
              <a:rPr lang="fr-BE" dirty="0" smtClean="0">
                <a:sym typeface="Wingdings" pitchFamily="2" charset="2"/>
              </a:rPr>
              <a:t>/</a:t>
            </a:r>
            <a:endParaRPr lang="fr-BE" dirty="0"/>
          </a:p>
        </p:txBody>
      </p:sp>
      <p:pic>
        <p:nvPicPr>
          <p:cNvPr id="5" name="Afbeelding 4" descr="Macintosh HD:Users:Marieke:Dropbox:Screenshots:Screenshot 2013-11-27 11.51.5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536504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245331" y="6453336"/>
            <a:ext cx="284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>
                <a:hlinkClick r:id="rId4"/>
              </a:rPr>
              <a:t>https://</a:t>
            </a:r>
            <a:r>
              <a:rPr lang="nl-NL" u="sng" dirty="0" smtClean="0">
                <a:hlinkClick r:id="rId4"/>
              </a:rPr>
              <a:t>twitter.com/Peugeot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869160"/>
            <a:ext cx="9144000" cy="1673352"/>
          </a:xfrm>
        </p:spPr>
        <p:txBody>
          <a:bodyPr>
            <a:noAutofit/>
          </a:bodyPr>
          <a:lstStyle/>
          <a:p>
            <a:pPr algn="ctr"/>
            <a:r>
              <a:rPr lang="nl-BE" sz="138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fin</a:t>
            </a:r>
            <a:endParaRPr lang="nl-BE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14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509" r="23182"/>
          <a:stretch>
            <a:fillRect/>
          </a:stretch>
        </p:blipFill>
        <p:spPr bwMode="auto">
          <a:xfrm>
            <a:off x="2339752" y="260648"/>
            <a:ext cx="4536504" cy="47112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39850" algn="l"/>
              </a:tabLst>
            </a:pPr>
            <a:r>
              <a:rPr lang="nl-BE" dirty="0" err="1" smtClean="0"/>
              <a:t>Table</a:t>
            </a:r>
            <a:r>
              <a:rPr lang="nl-BE" dirty="0" smtClean="0"/>
              <a:t> des </a:t>
            </a:r>
            <a:r>
              <a:rPr lang="nl-BE" dirty="0" err="1" smtClean="0"/>
              <a:t>matières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301208"/>
          </a:xfrm>
        </p:spPr>
        <p:txBody>
          <a:bodyPr>
            <a:normAutofit fontScale="92500"/>
          </a:bodyPr>
          <a:lstStyle/>
          <a:p>
            <a:endParaRPr lang="fr-BE" dirty="0" smtClean="0"/>
          </a:p>
          <a:p>
            <a:pPr>
              <a:lnSpc>
                <a:spcPct val="150000"/>
              </a:lnSpc>
            </a:pPr>
            <a:r>
              <a:rPr lang="fr-BE" dirty="0" smtClean="0"/>
              <a:t> Une déclaration de quelqu’un qui n’est pas satisfait de l’organisation, produit ou service (3)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 Question informative sur l’organisation, les produits ou les services (2)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 Un message offensant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 Une blague / une satire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Table</a:t>
            </a:r>
            <a:r>
              <a:rPr lang="nl-BE" dirty="0" smtClean="0"/>
              <a:t> des </a:t>
            </a:r>
            <a:r>
              <a:rPr lang="nl-BE" dirty="0" err="1" smtClean="0"/>
              <a:t>matières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fr-BE" dirty="0" smtClean="0"/>
          </a:p>
          <a:p>
            <a:pPr>
              <a:lnSpc>
                <a:spcPct val="150000"/>
              </a:lnSpc>
            </a:pPr>
            <a:r>
              <a:rPr lang="fr-BE" dirty="0" smtClean="0"/>
              <a:t>Un mensonge  / une rumeur inexact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 Un message (partiellement) positif  concernant  le contenu et l’intonation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 Une déclaration de quelqu’un qui est satisfait de l’organisation, produit ou service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déclaration de quelqu’un qui n’est pas satisfait de l’organisation, produit ou service (1)</a:t>
            </a:r>
            <a:endParaRPr lang="nl-BE" sz="30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arenR"/>
            </a:pPr>
            <a:r>
              <a:rPr lang="fr-BE" dirty="0" smtClean="0">
                <a:solidFill>
                  <a:schemeClr val="accent1"/>
                </a:solidFill>
              </a:rPr>
              <a:t>Réponse vite et courte</a:t>
            </a:r>
          </a:p>
          <a:p>
            <a:pPr marL="633222" indent="-514350">
              <a:buFont typeface="+mj-lt"/>
              <a:buAutoNum type="arabicParenR"/>
            </a:pPr>
            <a:endParaRPr lang="fr-BE" dirty="0" smtClean="0">
              <a:solidFill>
                <a:schemeClr val="accent1"/>
              </a:solidFill>
            </a:endParaRPr>
          </a:p>
          <a:p>
            <a:pPr marL="633222" indent="-514350">
              <a:buFont typeface="+mj-lt"/>
              <a:buAutoNum type="arabicParenR"/>
            </a:pPr>
            <a:r>
              <a:rPr lang="fr-BE" dirty="0" smtClean="0">
                <a:solidFill>
                  <a:schemeClr val="accent1"/>
                </a:solidFill>
              </a:rPr>
              <a:t> OK </a:t>
            </a:r>
            <a:r>
              <a:rPr lang="fr-BE" dirty="0" smtClean="0">
                <a:solidFill>
                  <a:schemeClr val="accent1"/>
                </a:solidFill>
                <a:sym typeface="Wingdings" pitchFamily="2" charset="2"/>
              </a:rPr>
              <a:t> gentille et au cœur de ce problème</a:t>
            </a:r>
            <a:br>
              <a:rPr lang="fr-BE" dirty="0" smtClean="0">
                <a:solidFill>
                  <a:schemeClr val="accent1"/>
                </a:solidFill>
                <a:sym typeface="Wingdings" pitchFamily="2" charset="2"/>
              </a:rPr>
            </a:br>
            <a:endParaRPr lang="fr-BE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633222" indent="-514350">
              <a:buFont typeface="+mj-lt"/>
              <a:buAutoNum type="arabicParenR"/>
            </a:pPr>
            <a:r>
              <a:rPr lang="fr-BE" dirty="0" smtClean="0">
                <a:solidFill>
                  <a:schemeClr val="accent1"/>
                </a:solidFill>
                <a:sym typeface="Wingdings" pitchFamily="2" charset="2"/>
              </a:rPr>
              <a:t>/</a:t>
            </a: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5" name="Afbeelding 4" descr="C:\Users\Marieke\Dropbox\Screenshots\Screenshot 2013-12-09 10.37.1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3" t="32225" r="10488" b="20716"/>
          <a:stretch/>
        </p:blipFill>
        <p:spPr bwMode="auto">
          <a:xfrm>
            <a:off x="4536504" y="1772816"/>
            <a:ext cx="4572000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5331" y="6453336"/>
            <a:ext cx="3804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>
                <a:hlinkClick r:id="rId4"/>
              </a:rPr>
              <a:t>https://twitter.com/belgacom_eva_FR</a:t>
            </a:r>
            <a:endParaRPr lang="nl-NL" dirty="0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33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déclaration de quelqu’un qui n’est pas satisfait de l’organisation, produit ou service (2)</a:t>
            </a:r>
            <a:endParaRPr lang="nl-BE" sz="330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538736" cy="4623816"/>
          </a:xfrm>
        </p:spPr>
        <p:txBody>
          <a:bodyPr/>
          <a:lstStyle/>
          <a:p>
            <a:r>
              <a:rPr lang="nl-BE" dirty="0" smtClean="0"/>
              <a:t>Donner des excuses</a:t>
            </a:r>
            <a:br>
              <a:rPr lang="nl-BE" dirty="0" smtClean="0"/>
            </a:br>
            <a:r>
              <a:rPr lang="nl-BE" dirty="0" err="1" smtClean="0"/>
              <a:t>Mener</a:t>
            </a:r>
            <a:r>
              <a:rPr lang="nl-BE" dirty="0" smtClean="0"/>
              <a:t> </a:t>
            </a:r>
            <a:r>
              <a:rPr lang="nl-BE" dirty="0" err="1" smtClean="0"/>
              <a:t>une</a:t>
            </a:r>
            <a:r>
              <a:rPr lang="nl-BE" dirty="0" smtClean="0"/>
              <a:t> action</a:t>
            </a:r>
          </a:p>
          <a:p>
            <a:endParaRPr lang="nl-BE" dirty="0"/>
          </a:p>
          <a:p>
            <a:r>
              <a:rPr lang="nl-BE" dirty="0" smtClean="0"/>
              <a:t>OK</a:t>
            </a:r>
          </a:p>
          <a:p>
            <a:endParaRPr lang="nl-BE" dirty="0"/>
          </a:p>
          <a:p>
            <a:r>
              <a:rPr lang="nl-BE" dirty="0" smtClean="0"/>
              <a:t>/</a:t>
            </a:r>
            <a:endParaRPr lang="nl-BE" dirty="0"/>
          </a:p>
        </p:txBody>
      </p:sp>
      <p:pic>
        <p:nvPicPr>
          <p:cNvPr id="5" name="Afbeelding 4" descr="Macintosh HD:Users:Marieke:Dropbox:Screenshots:Screenshot 2013-11-27 12.10.1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5016366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202037" y="6455077"/>
            <a:ext cx="3606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>
                <a:hlinkClick r:id="rId4"/>
              </a:rPr>
              <a:t>https://twitter.com/CarrefourFrance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déclaration de quelqu’un qui n’est pas satisfait de l’organisation, produit ou service (3)</a:t>
            </a:r>
            <a:endParaRPr lang="nl-BE" sz="300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682752" cy="4623816"/>
          </a:xfrm>
        </p:spPr>
        <p:txBody>
          <a:bodyPr/>
          <a:lstStyle/>
          <a:p>
            <a:r>
              <a:rPr lang="nl-BE" dirty="0" err="1" smtClean="0"/>
              <a:t>Obtenir</a:t>
            </a:r>
            <a:r>
              <a:rPr lang="nl-BE" dirty="0" smtClean="0"/>
              <a:t> plus </a:t>
            </a:r>
            <a:r>
              <a:rPr lang="nl-BE" dirty="0" err="1" smtClean="0"/>
              <a:t>d’information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OK</a:t>
            </a:r>
          </a:p>
          <a:p>
            <a:endParaRPr lang="nl-BE" dirty="0"/>
          </a:p>
          <a:p>
            <a:r>
              <a:rPr lang="nl-BE" dirty="0" smtClean="0"/>
              <a:t>/</a:t>
            </a:r>
            <a:endParaRPr lang="nl-BE" dirty="0"/>
          </a:p>
        </p:txBody>
      </p:sp>
      <p:pic>
        <p:nvPicPr>
          <p:cNvPr id="5" name="Afbeelding 4" descr="Macintosh HD:Users:Marieke:Dropbox:Screenshots:Screenshot 2013-11-27 11.39.0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1628800"/>
            <a:ext cx="4896544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251520" y="6383069"/>
            <a:ext cx="315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>
                <a:hlinkClick r:id="rId4"/>
              </a:rPr>
              <a:t>https://twitter.com/mobistarFR</a:t>
            </a:r>
            <a:endParaRPr lang="nl-NL" dirty="0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36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informative sur l’organisation, les produits ou les services  (1)</a:t>
            </a:r>
            <a:endParaRPr lang="nl-BE" sz="360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 smtClean="0"/>
              <a:t>Positif</a:t>
            </a:r>
            <a:r>
              <a:rPr lang="nl-BE" dirty="0" smtClean="0"/>
              <a:t> mais </a:t>
            </a:r>
            <a:r>
              <a:rPr lang="nl-BE" dirty="0" err="1" smtClean="0"/>
              <a:t>un</a:t>
            </a:r>
            <a:r>
              <a:rPr lang="nl-BE" dirty="0" smtClean="0"/>
              <a:t> </a:t>
            </a:r>
            <a:r>
              <a:rPr lang="nl-BE" dirty="0" err="1" smtClean="0"/>
              <a:t>peu</a:t>
            </a:r>
            <a:r>
              <a:rPr lang="nl-BE" dirty="0" smtClean="0"/>
              <a:t> </a:t>
            </a:r>
            <a:r>
              <a:rPr lang="nl-BE" dirty="0" err="1" smtClean="0"/>
              <a:t>trop</a:t>
            </a:r>
            <a:r>
              <a:rPr lang="nl-BE" dirty="0" smtClean="0"/>
              <a:t> </a:t>
            </a:r>
            <a:r>
              <a:rPr lang="nl-BE" dirty="0" err="1" smtClean="0"/>
              <a:t>tard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OK</a:t>
            </a:r>
          </a:p>
          <a:p>
            <a:endParaRPr lang="nl-BE" dirty="0"/>
          </a:p>
          <a:p>
            <a:r>
              <a:rPr lang="nl-BE" dirty="0" smtClean="0"/>
              <a:t>/</a:t>
            </a:r>
            <a:endParaRPr lang="nl-BE" dirty="0"/>
          </a:p>
        </p:txBody>
      </p:sp>
      <p:pic>
        <p:nvPicPr>
          <p:cNvPr id="5" name="Afbeelding 4" descr="Macintosh HD:Users:Marieke:Dropbox:Screenshots:Screenshot 2013-11-27 11.06.4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214619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245331" y="6453336"/>
            <a:ext cx="3606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>
                <a:hlinkClick r:id="rId4"/>
              </a:rPr>
              <a:t>https://twitter.com/CarrefourFrance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36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informative sur l’organisation, les produits ou les services (2)</a:t>
            </a:r>
            <a:endParaRPr lang="nl-BE" sz="36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 smtClean="0"/>
              <a:t>Pas répondu</a:t>
            </a:r>
            <a:br>
              <a:rPr lang="fr-BE" dirty="0" smtClean="0"/>
            </a:br>
            <a:r>
              <a:rPr lang="fr-BE" dirty="0" smtClean="0"/>
              <a:t>Pas amicale</a:t>
            </a:r>
            <a:br>
              <a:rPr lang="fr-BE" dirty="0" smtClean="0"/>
            </a:br>
            <a:r>
              <a:rPr lang="fr-BE" dirty="0" smtClean="0"/>
              <a:t>Court</a:t>
            </a:r>
            <a:br>
              <a:rPr lang="fr-BE" dirty="0" smtClean="0"/>
            </a:br>
            <a:endParaRPr lang="fr-BE" dirty="0" smtClean="0"/>
          </a:p>
          <a:p>
            <a:r>
              <a:rPr lang="fr-BE" dirty="0" smtClean="0"/>
              <a:t>Pas OK</a:t>
            </a:r>
            <a:br>
              <a:rPr lang="fr-BE" dirty="0" smtClean="0"/>
            </a:br>
            <a:endParaRPr lang="fr-BE" dirty="0" smtClean="0"/>
          </a:p>
          <a:p>
            <a:r>
              <a:rPr lang="fr-BE" dirty="0" smtClean="0"/>
              <a:t>Chercher une solution</a:t>
            </a:r>
            <a:br>
              <a:rPr lang="fr-BE" dirty="0" smtClean="0"/>
            </a:br>
            <a:r>
              <a:rPr lang="fr-BE" dirty="0" smtClean="0"/>
              <a:t>Demander un collège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9236" y="1772816"/>
            <a:ext cx="4569268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245331" y="6453336"/>
            <a:ext cx="365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>
                <a:hlinkClick r:id="rId4"/>
              </a:rPr>
              <a:t>https://</a:t>
            </a:r>
            <a:r>
              <a:rPr lang="nl-NL" u="sng" dirty="0" smtClean="0">
                <a:hlinkClick r:id="rId4"/>
              </a:rPr>
              <a:t>twitter.com/CarrefourFrance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</a:t>
            </a:r>
            <a:r>
              <a:rPr lang="fr-BE" sz="4800" dirty="0" smtClean="0"/>
              <a:t> </a:t>
            </a:r>
            <a:r>
              <a:rPr lang="fr-BE" sz="4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offensant</a:t>
            </a:r>
            <a:endParaRPr lang="nl-BE" sz="440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 smtClean="0"/>
              <a:t>Peut pas aider</a:t>
            </a:r>
            <a:br>
              <a:rPr lang="fr-BE" dirty="0" smtClean="0"/>
            </a:br>
            <a:r>
              <a:rPr lang="fr-BE" dirty="0" smtClean="0"/>
              <a:t>S’excuser</a:t>
            </a:r>
            <a:br>
              <a:rPr lang="fr-BE" dirty="0" smtClean="0"/>
            </a:br>
            <a:r>
              <a:rPr lang="fr-BE" dirty="0" smtClean="0"/>
              <a:t>Donne le numéro</a:t>
            </a:r>
            <a:br>
              <a:rPr lang="fr-BE" dirty="0" smtClean="0"/>
            </a:br>
            <a:endParaRPr lang="fr-BE" dirty="0" smtClean="0"/>
          </a:p>
          <a:p>
            <a:r>
              <a:rPr lang="fr-BE" dirty="0" smtClean="0"/>
              <a:t>OK</a:t>
            </a:r>
            <a:br>
              <a:rPr lang="fr-BE" dirty="0" smtClean="0"/>
            </a:br>
            <a:endParaRPr lang="fr-BE" dirty="0" smtClean="0"/>
          </a:p>
          <a:p>
            <a:r>
              <a:rPr lang="fr-BE" dirty="0" smtClean="0"/>
              <a:t>/</a:t>
            </a:r>
          </a:p>
        </p:txBody>
      </p:sp>
      <p:pic>
        <p:nvPicPr>
          <p:cNvPr id="5" name="Afbeelding 4" descr="C:\Users\Marieke\Dropbox\Screenshots\Screenshot 2013-12-09 09.57.4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3" t="17903" r="10488" b="18414"/>
          <a:stretch/>
        </p:blipFill>
        <p:spPr bwMode="auto">
          <a:xfrm>
            <a:off x="4536504" y="1772816"/>
            <a:ext cx="4572000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45331" y="6453336"/>
            <a:ext cx="365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>
                <a:hlinkClick r:id="rId4"/>
              </a:rPr>
              <a:t>https://</a:t>
            </a:r>
            <a:r>
              <a:rPr lang="nl-NL" u="sng" dirty="0" smtClean="0">
                <a:hlinkClick r:id="rId4"/>
              </a:rPr>
              <a:t>twitter.com/CarrefourFrance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5A2-843D-4E17-BDFE-A30AC6F77BAC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orspro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149</TotalTime>
  <Words>326</Words>
  <Application>Microsoft Office PowerPoint</Application>
  <PresentationFormat>Diavoorstelling (4:3)</PresentationFormat>
  <Paragraphs>117</Paragraphs>
  <Slides>14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Module</vt:lpstr>
      <vt:lpstr>Webcare analyse par Twitter</vt:lpstr>
      <vt:lpstr>Table des matières</vt:lpstr>
      <vt:lpstr>Table des matières</vt:lpstr>
      <vt:lpstr>Une déclaration de quelqu’un qui n’est pas satisfait de l’organisation, produit ou service (1)</vt:lpstr>
      <vt:lpstr>Une déclaration de quelqu’un qui n’est pas satisfait de l’organisation, produit ou service (2)</vt:lpstr>
      <vt:lpstr>Une déclaration de quelqu’un qui n’est pas satisfait de l’organisation, produit ou service (3)</vt:lpstr>
      <vt:lpstr>Question informative sur l’organisation, les produits ou les services  (1)</vt:lpstr>
      <vt:lpstr>Question informative sur l’organisation, les produits ou les services (2)</vt:lpstr>
      <vt:lpstr>Un message offensant</vt:lpstr>
      <vt:lpstr>Une blague / une satire</vt:lpstr>
      <vt:lpstr>Un mensonge  / une rumeur inexact</vt:lpstr>
      <vt:lpstr>Un message (partiellement) positif  concernant  le contenu et l’intonation</vt:lpstr>
      <vt:lpstr>Une déclaration de quelqu’un qui est satisfait de l’organisation, produit ou service</vt:lpstr>
      <vt:lpstr>La 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Webcare analyse par Twitter</dc:title>
  <dc:creator>Celine</dc:creator>
  <cp:lastModifiedBy>Marieke</cp:lastModifiedBy>
  <cp:revision>25</cp:revision>
  <dcterms:created xsi:type="dcterms:W3CDTF">2013-12-08T15:32:50Z</dcterms:created>
  <dcterms:modified xsi:type="dcterms:W3CDTF">2013-12-12T09:35:42Z</dcterms:modified>
</cp:coreProperties>
</file>